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80" r:id="rId5"/>
    <p:sldId id="261" r:id="rId6"/>
    <p:sldId id="263" r:id="rId7"/>
    <p:sldId id="264" r:id="rId8"/>
    <p:sldId id="265" r:id="rId9"/>
    <p:sldId id="266" r:id="rId10"/>
    <p:sldId id="262" r:id="rId11"/>
    <p:sldId id="267" r:id="rId12"/>
    <p:sldId id="268" r:id="rId13"/>
    <p:sldId id="269" r:id="rId14"/>
    <p:sldId id="281" r:id="rId15"/>
    <p:sldId id="282" r:id="rId16"/>
    <p:sldId id="275" r:id="rId17"/>
    <p:sldId id="273" r:id="rId18"/>
    <p:sldId id="270" r:id="rId19"/>
    <p:sldId id="274" r:id="rId20"/>
    <p:sldId id="272" r:id="rId21"/>
    <p:sldId id="277" r:id="rId22"/>
    <p:sldId id="276" r:id="rId23"/>
    <p:sldId id="271"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46.846"/>
    </inkml:context>
    <inkml:brush xml:id="br0">
      <inkml:brushProperty name="width" value="0.1" units="cm"/>
      <inkml:brushProperty name="height" value="0.1" units="cm"/>
      <inkml:brushProperty name="color" value="#E71224"/>
      <inkml:brushProperty name="ignorePressure" value="1"/>
    </inkml:brush>
  </inkml:definitions>
  <inkml:trace contextRef="#ctx0" brushRef="#br0">1361 946,'1212'0,"-1200"-1,0-1,1 0,-1-1,0 0,0-1,0 0,-1-1,0 0,11-6,49-20,-16 6,-42 18,0 1,1 1,10-4,-21 8,0-1,0 1,1-1,-1 0,0 0,-1 0,1 0,0-1,-1 1,1-1,-1 1,0-1,1 0,-1 0,-1 0,1 0,0 0,-1-1,0 1,0 0,0-1,0 1,0-1,-1 1,1-1,-1 1,0-1,0 0,0-8,0 0,0 0,-1 1,-1-1,0 0,0 0,-2 1,0-2,-10-18,-1 0,-1 2,-2 0,-1 0,-14-15,-25-37,38 47,2 0,-13-36,21 45,-1 1,-1 0,-1 0,-1 2,-1-1,-13-14,23 33,1-1,-1 2,0-1,0 0,0 1,-1 0,1 0,-1 1,0-1,0 1,0 1,0-1,0 1,0 0,-5 0,-14 0,0 0,1 2,-13 3,-24 0,4-4,17-1,1 2,-1 1,1 3,0 0,-27 9,-108 30,93-25,55-14,1-1,-13 0,-46 7,55-6,-1-1,1-2,-1-1,-5-2,10 0,0 2,1 0,-1 1,0 2,1 0,-6 3,-5 2,0-1,0-2,-1-1,0-2,1-2,-29-2,55 1,-25-1,0 1,0 2,1 1,-31 7,26-4,0-1,-1-2,0-2,0-1,-4-3,-41 1,62 2,0 0,0 2,0 1,0 0,0 2,1 0,0 2,0 0,-18 9,-27 8,53-20,0 0,-1 1,1 0,1 1,-4 3,12-7,0 1,1 0,-1 0,0 0,1 1,0-1,0 1,0 0,0 0,1 0,-1 0,1 1,0-1,0 0,0 1,1 0,-1 2,0 5,0 1,1-1,0 1,1-1,1 1,0 0,0-1,1 1,1-1,0 0,2 3,6 17,2-1,1-1,11 18,-14-31,0 0,2-1,0-1,1 0,11 9,-6-4,0 0,9 13,-9-10,1-1,1-1,8 5,-26-23,7 4,0 0,0 0,0-1,0 0,1-1,0-1,0 1,1-2,1 2,-1 0,1 0,-1 1,0 1,-1 0,1 1,-6-4,1 0,-1 0,1-1,0 0,0 0,1 0,-1-1,1 0,-1-1,1 1,6-1,15 1,1-2,15-2,1 0,52 3,-15-1,2-3,2-8,-55 5,0 2,19 1,-19 1,-1 0,0-2,0-1,-1-2,0-1,0-1,26-12,-36 10,-4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57.833"/>
    </inkml:context>
    <inkml:brush xml:id="br0">
      <inkml:brushProperty name="width" value="0.1" units="cm"/>
      <inkml:brushProperty name="height" value="0.1" units="cm"/>
      <inkml:brushProperty name="color" value="#E71224"/>
      <inkml:brushProperty name="ignorePressure" value="1"/>
    </inkml:brush>
  </inkml:definitions>
  <inkml:trace contextRef="#ctx0" brushRef="#br0">0 75,'1062'0,"-1044"-1,1-1,-1-1,15-4,-13 3,0 0,0 2,4 0,1-1,0 0,1-1,-1-2,7-3,-8 2,1 1,0 1,0 2,14-1,232 5,-250-1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02.49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1 103,'8'0,"0"-1,-1-1,1 1,0-1,6-3,31-6,28-2,-50 8,0 1,1 1,7 0,16 3,-18 0,1 0,-1-3,0 0,14-4,-24 3,1 1,-1 1,9 1,-10 1,0-2,1 0,-1-1,0 0,22-5,0 3,0 1,0 2,0 1,26 4,24-1,304-2,-373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18.828"/>
    </inkml:context>
    <inkml:brush xml:id="br0">
      <inkml:brushProperty name="width" value="0.1" units="cm"/>
      <inkml:brushProperty name="height" value="0.1" units="cm"/>
      <inkml:brushProperty name="color" value="#E71224"/>
      <inkml:brushProperty name="ignorePressure" value="1"/>
    </inkml:brush>
  </inkml:definitions>
  <inkml:trace contextRef="#ctx0" brushRef="#br0">1552 0,'0'1,"-1"0,1 0,-1 0,1 1,-1-1,1 0,-1-1,0 1,0 0,1 0,-1 0,0 0,0 0,0-1,0 1,0 0,0-1,0 1,0-1,0 1,0-1,-1 0,1 1,0-1,0 0,0 0,0 0,-1 0,-39 5,37-5,-60 2,39-2,1 1,0 1,0 1,0 1,0 1,-14 5,18-4,0 0,-1-2,1 0,-1-1,-16 0,-32-2,-7-3,-14-1,-748 3,817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5-09T04:06:25.10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E1648A18-C0FE-4927-9C58-FD132FB829D8}" emma:medium="tactile" emma:mode="ink">
          <msink:context xmlns:msink="http://schemas.microsoft.com/ink/2010/main" type="writingRegion" rotatedBoundingBox="9554,12627 11021,12724 10955,13721 9488,13624"/>
        </emma:interpretation>
      </emma:emma>
    </inkml:annotationXML>
    <inkml:traceGroup>
      <inkml:annotationXML>
        <emma:emma xmlns:emma="http://www.w3.org/2003/04/emma" version="1.0">
          <emma:interpretation id="{347CD54F-575A-43C6-AF30-A595640684A9}" emma:medium="tactile" emma:mode="ink">
            <msink:context xmlns:msink="http://schemas.microsoft.com/ink/2010/main" type="paragraph" rotatedBoundingBox="9554,12627 11021,12724 10955,13721 9488,13624" alignmentLevel="1"/>
          </emma:interpretation>
        </emma:emma>
      </inkml:annotationXML>
      <inkml:traceGroup>
        <inkml:annotationXML>
          <emma:emma xmlns:emma="http://www.w3.org/2003/04/emma" version="1.0">
            <emma:interpretation id="{33CE163A-004B-4760-A881-F824CEFCEA10}" emma:medium="tactile" emma:mode="ink">
              <msink:context xmlns:msink="http://schemas.microsoft.com/ink/2010/main" type="line" rotatedBoundingBox="9554,12627 11021,12724 10955,13721 9488,13624"/>
            </emma:interpretation>
          </emma:emma>
        </inkml:annotationXML>
        <inkml:traceGroup>
          <inkml:annotationXML>
            <emma:emma xmlns:emma="http://www.w3.org/2003/04/emma" version="1.0">
              <emma:interpretation id="{28F7059E-9A26-400A-AE05-8109A93E0753}" emma:medium="tactile" emma:mode="ink">
                <msink:context xmlns:msink="http://schemas.microsoft.com/ink/2010/main" type="inkWord" rotatedBoundingBox="9554,12627 11021,12724 10961,13634 9494,13537"/>
              </emma:interpretation>
              <emma:one-of disjunction-type="recognition" id="oneOf0">
                <emma:interpretation id="interp0" emma:lang="" emma:confidence="1">
                  <emma:literal/>
                </emma:interpretation>
              </emma:one-of>
            </emma:emma>
          </inkml:annotationXML>
          <inkml:trace contextRef="#ctx0" brushRef="#br0">788 648 0,'-92'69'219,"92"-45"-203,-23-24-16,0 23 15,-23 46-15,22-46 16,24 0 0,-23 0-16</inkml:trace>
          <inkml:trace contextRef="#ctx0" brushRef="#br0" timeOffset="-156345.5043">257 625 0,'23'0'265,"23"0"-265,1 0 16,-1 0-16,-23 0 16,23 0-16,-23 0 15,0 0-15,47 0 16,-47 0 0,23 0-16,-23 0 15,23 0-15,-23 0 16,23 0-16,1 0 15,-1 0-15,0 0 16,-23 0 15,0 0-15,0 0-16,0 0 16,0 0-1,0 0 1,1 0-16,-1 0 15,0 0 1,0 0-16,23 0 16,-23 0 15,0 0-15,-23-23-16,46 0 15,1 0 1,-24 23 15,0-23-15,0 0-1,0 23 1,-23-23 15,0-1-15,0 1 15,0-23-15,0 0 31,0 23-32,0 0 1,-23 0 15,23 0-15,-23 0-1,23-1 1,-23 24 0,23-23-16,-23 0 15,-1 23 1,1-23 15,0 0 0,0 0-15,0 23 0,23-23-16,-23 23 15,-23 0-15,23 0 16,-23-46-1,-1 46 48,24 0-47,-23 0-1,23 0 1,-23 0-16,23 0 15,0 0-15,0 0 16,-1 0 0,1 0-16,0 0 15,0 0 17,-23 0-1,23 0-16,0 0-15,0 0 16,0 0 0,-24 0-1,24 0 1,0 0 0,0 0-16,-23 0 15,23 23-15,-23-23 16,0 0-1,22 0 1,1 0-16,0 0 16,0 0-1,-23 23-15,46 0 16,-23-23 15,0 0-31,0 23 16,-23-23 15,22 23-15,1 0 15,23 0 0,0 0 0,-46 1-31,46-1 16,0 0 0,0 0-1,0 0 1,0 0 0,0 0-1,0 0 32,0 23-16,0-23 32,0 1-32,23-24-15,0 46 31,0-46-32,-23 23 1,24-23-16,-1 23 31,-23 0-15,23-23 124,0 0 142,0 0-267,0 23 63,0-23-62,0 0 0,0 23 15</inkml:trace>
        </inkml:traceGroup>
        <inkml:traceGroup>
          <inkml:annotationXML>
            <emma:emma xmlns:emma="http://www.w3.org/2003/04/emma" version="1.0">
              <emma:interpretation id="{85E6A666-C057-48F1-99AD-F326ACC75782}" emma:medium="tactile" emma:mode="ink">
                <msink:context xmlns:msink="http://schemas.microsoft.com/ink/2010/main" type="inkWord" rotatedBoundingBox="10344,13321 10552,13335 10529,13693 10320,13679">
                  <msink:destinationLink direction="with" ref="{C65143D0-0F5D-4EEC-8899-AD0714A32D82}"/>
                </msink:context>
              </emma:interpretation>
              <emma:one-of disjunction-type="recognition" id="oneOf1">
                <emma:interpretation id="interp1" emma:lang="" emma:confidence="0">
                  <emma:literal>\</emma:literal>
                </emma:interpretation>
                <emma:interpretation id="interp2" emma:lang="" emma:confidence="0">
                  <emma:literal>|</emma:literal>
                </emma:interpretation>
                <emma:interpretation id="interp3" emma:lang="" emma:confidence="0">
                  <emma:literal>2</emma:literal>
                </emma:interpretation>
                <emma:interpretation id="interp4" emma:lang="" emma:confidence="0">
                  <emma:literal>I</emma:literal>
                </emma:interpretation>
                <emma:interpretation id="interp5" emma:lang="" emma:confidence="0">
                  <emma:literal>'</emma:literal>
                </emma:interpretation>
              </emma:one-of>
            </emma:emma>
          </inkml:annotationXML>
          <inkml:trace contextRef="#ctx0" brushRef="#br0" timeOffset="9072.5109">811 648 0,'23'0'172,"24"23"-94,-24 23-47,0 1-15,-23-1-1,0-23 16,0 0-31,23 0 32,-23 0-17,0 0 32,0 0 0,23-23-31,-23 23-1,0 1 17,23-24 77,-23 23 16</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5-09T04:04:00.415"/>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350FE34E-EFFE-46B5-9621-668B0511BACE}" emma:medium="tactile" emma:mode="ink">
          <msink:context xmlns:msink="http://schemas.microsoft.com/ink/2010/main" type="writingRegion" rotatedBoundingBox="26331,12814 27769,12661 27858,13496 26420,13649"/>
        </emma:interpretation>
      </emma:emma>
    </inkml:annotationXML>
    <inkml:traceGroup>
      <inkml:annotationXML>
        <emma:emma xmlns:emma="http://www.w3.org/2003/04/emma" version="1.0">
          <emma:interpretation id="{CD8F537F-8C7D-495A-AA90-924E0DC27906}" emma:medium="tactile" emma:mode="ink">
            <msink:context xmlns:msink="http://schemas.microsoft.com/ink/2010/main" type="paragraph" rotatedBoundingBox="26331,12814 27769,12661 27858,13496 26420,13649" alignmentLevel="1"/>
          </emma:interpretation>
        </emma:emma>
      </inkml:annotationXML>
      <inkml:traceGroup>
        <inkml:annotationXML>
          <emma:emma xmlns:emma="http://www.w3.org/2003/04/emma" version="1.0">
            <emma:interpretation id="{D5986FF9-2BA8-4BEF-9949-4D2F2816E0DA}" emma:medium="tactile" emma:mode="ink">
              <msink:context xmlns:msink="http://schemas.microsoft.com/ink/2010/main" type="line" rotatedBoundingBox="26331,12814 27769,12661 27858,13496 26420,13649"/>
            </emma:interpretation>
          </emma:emma>
        </inkml:annotationXML>
        <inkml:traceGroup>
          <inkml:annotationXML>
            <emma:emma xmlns:emma="http://www.w3.org/2003/04/emma" version="1.0">
              <emma:interpretation id="{DDDDF4E2-C33E-47FC-9785-012FE56B8A69}" emma:medium="tactile" emma:mode="ink">
                <msink:context xmlns:msink="http://schemas.microsoft.com/ink/2010/main" type="inkWord" rotatedBoundingBox="26331,12814 27769,12661 27858,13496 26420,13649"/>
              </emma:interpretation>
              <emma:one-of disjunction-type="recognition" id="oneOf0">
                <emma:interpretation id="interp0" emma:lang="" emma:confidence="0">
                  <emma:literal>☺</emma:literal>
                </emma:interpretation>
                <emma:interpretation id="interp1" emma:lang="" emma:confidence="0">
                  <emma:literal>•</emma:literal>
                </emma:interpretation>
                <emma:interpretation id="interp2" emma:lang="" emma:confidence="0">
                  <emma:literal>0</emma:literal>
                </emma:interpretation>
                <emma:interpretation id="interp3" emma:lang="" emma:confidence="0">
                  <emma:literal>e</emma:literal>
                </emma:interpretation>
                <emma:interpretation id="interp4" emma:lang="" emma:confidence="0">
                  <emma:literal>O</emma:literal>
                </emma:interpretation>
              </emma:one-of>
            </emma:emma>
          </inkml:annotationXML>
          <inkml:trace contextRef="#ctx0" brushRef="#br0">117 549 0,'23'0'109,"0"23"-109,0-23 16,23 46-16,-22-46 15,-1 47-15,23-47 16,-23 46-16,0-23 15,23-23-15,0 23 16,-23-23 0,1 23-1,-1-23 1,0 23 0,0-23-1,0 0 1,0 0-16,0 0 15,0 0-15,0 0 16,0 0-16,24 0 16,-24 0-16,0 0 15,0 0-15,0 0 16,0 0 0,23 0-16,0-23 15,1 23-15,-24 0 16,23-23-16,0 23 15,-23-23-15,23 0 16,-23 0-16,0 23 16,1-23-16,-1-1 15,0 1 1,-23 0-16,23 0 16,0 23-16,-23-23 15,23 0-15,-23 0 31,0 0-31,0 0 16,0-23 0,23 22-1,-23 1 1,0 0-16,0 0 16,0 0-1,0 0 1,0 0-16,0 0 31,0 0-15,-23-23-1,0 46 1,-23 0-16,46-24 16,-46 1-16,-1 23 15,1-23-15,23 0 16,0 23-1,0 0 1,-23 0 0,23 0-1,23-23 1,-23 23-16,-1 0 16,1 0-16,0 0 15,0 0-15,-23-23 16,23 23-1,-23 0-15,23 0 32,0 0-32,-1 0 15,1 0-15,0 0 16,0 0-16,0 0 31,0 0-31,0 0 16,0 0-1,0 0 1,-23 0-16,22 0 16,1 0-1,0 0-15,0 0 16,0 0 0,0 0-16,-23 23 15,23-23 1,0 23-1,0-23 1,-1 0-16,24 23 16,-46-23-16,23 0 15,23 23 1,-46 0 0,46 1-16,-23-24 15,23 23 1,-46 0-1,46 0-15,-23-23 16,23 46 0,0-23-16,-23 23 15,23 0 1,0-22 0,0-1-1,0 0 1,0 0-1,0 0 1,0 23 15,0-23 1,0 23 46,0-23-16,46-23-46,-46 24 31,23-1-32,0 0 1,0-23 31,0 0-32,23 23-15,-23-23 32,0 0-17,1 23-15,-1-23 16,0 0 0,0 0-16,0 0 15,0 0 16,0 0 1,0 0-1,0 0 63,-23 23-1</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5-09T04:06:23.49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C65143D0-0F5D-4EEC-8899-AD0714A32D82}" emma:medium="tactile" emma:mode="ink">
          <msink:context xmlns:msink="http://schemas.microsoft.com/ink/2010/main" type="inkDrawing" rotatedBoundingBox="10274,15816 10317,13253 10365,13254 10322,15817" semanticType="callout" shapeName="Other">
            <msink:sourceLink direction="with" ref="{85E6A666-C057-48F1-99AD-F326ACC75782}"/>
          </msink:context>
        </emma:interpretation>
      </emma:emma>
    </inkml:annotationXML>
    <inkml:trace contextRef="#ctx0" brushRef="#br0">0 2563 0,'0'-23'188,"23"-23"-188,-23 23 15,23 0 1,-23-47-16,0 47 16,0-23-16,0 0 15,0 0-15,0-1 16,0 1-16,0 23 16,0-23-16,0 23 15,0-23-15,0 23 16,0 0-16,0-1 15,0 1-15,0 0 16,0 0-16,0 0 16,0-23-16,0 23 15,0 0-15,0-23 16,0-1 0,0 24-16,0-23 15,0 23 1,0-23-1,0 0 1,0-1 0,0-22-16,23 0 15,-23 23-15,0 0 16,0-1-16,0-22 16,0 23-1,0 23-15,0-46 16,0 45-1,0-22 1,0 0-16,0 0 16,0 23-16,0 0 15,0-23-15,0-1 16,0 24 0,0-23-1,0 23-15,0 0 16,0 0-1,0 0-15,0 0 16,0 0 0,0-1-1,0 1 1,0 0 0,0 0 30,0 0-30,0 0-16,0 0 16,0 0-1,0 0-15,0 0 32,0 0-17,0-1 1,0-22-1,0 23-15,0 0 16,0 0-16,0 0 16</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5/8/2019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0.PNG"/><Relationship Id="rId7" Type="http://schemas.openxmlformats.org/officeDocument/2006/relationships/image" Target="../media/image12.emf"/><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hyperlink" Target="https://www.instagram.com/babin.official/" TargetMode="External"/><Relationship Id="rId5" Type="http://schemas.openxmlformats.org/officeDocument/2006/relationships/image" Target="../media/image11.emf"/><Relationship Id="rId10" Type="http://schemas.openxmlformats.org/officeDocument/2006/relationships/hyperlink" Target="https://www.instagram.com/repbrianbabin/" TargetMode="External"/><Relationship Id="rId4" Type="http://schemas.openxmlformats.org/officeDocument/2006/relationships/customXml" Target="../ink/ink5.xml"/><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3" Type="http://schemas.openxmlformats.org/officeDocument/2006/relationships/hyperlink" Target="https://www.instagram.com/repbrianbabin/follower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eb.archive.org/web/20171107045700/https:/twitter.com/USEmbassyRiya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 </a:t>
            </a:r>
            <a:br>
              <a:rPr lang="en-US" sz="36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by</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Acker, 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
        <p:nvSpPr>
          <p:cNvPr id="5" name="TextBox 4">
            <a:extLst>
              <a:ext uri="{FF2B5EF4-FFF2-40B4-BE49-F238E27FC236}">
                <a16:creationId xmlns:a16="http://schemas.microsoft.com/office/drawing/2014/main" id="{0FF3431F-BEC5-4EC0-B38C-3E8486FE2E34}"/>
              </a:ext>
            </a:extLst>
          </p:cNvPr>
          <p:cNvSpPr txBox="1"/>
          <p:nvPr/>
        </p:nvSpPr>
        <p:spPr>
          <a:xfrm>
            <a:off x="838199" y="6303146"/>
            <a:ext cx="1088255" cy="369332"/>
          </a:xfrm>
          <a:prstGeom prst="rect">
            <a:avLst/>
          </a:prstGeom>
          <a:noFill/>
        </p:spPr>
        <p:txBody>
          <a:bodyPr wrap="square" rtlCol="0">
            <a:spAutoFit/>
          </a:bodyPr>
          <a:lstStyle/>
          <a:p>
            <a:r>
              <a:rPr lang="en-US" b="1" dirty="0">
                <a:solidFill>
                  <a:schemeClr val="accent5"/>
                </a:solidFill>
              </a:rPr>
              <a:t>Figure:2</a:t>
            </a:r>
          </a:p>
        </p:txBody>
      </p:sp>
    </p:spTree>
    <p:extLst>
      <p:ext uri="{BB962C8B-B14F-4D97-AF65-F5344CB8AC3E}">
        <p14:creationId xmlns:p14="http://schemas.microsoft.com/office/powerpoint/2010/main" val="38414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Fake account lags the original by 2 days</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7860"/>
            <a:ext cx="5608370" cy="353801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535" y="1757860"/>
            <a:ext cx="5816138" cy="360519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p14:cNvContentPartPr/>
              <p14:nvPr/>
            </p14:nvContentPartPr>
            <p14:xfrm>
              <a:off x="3432011" y="4563098"/>
              <a:ext cx="526320" cy="366840"/>
            </p14:xfrm>
          </p:contentPart>
        </mc:Choice>
        <mc:Fallback>
          <p:pic>
            <p:nvPicPr>
              <p:cNvPr id="7" name="Ink 6"/>
              <p:cNvPicPr/>
              <p:nvPr/>
            </p:nvPicPr>
            <p:blipFill>
              <a:blip r:embed="rId5"/>
              <a:stretch>
                <a:fillRect/>
              </a:stretch>
            </p:blipFill>
            <p:spPr>
              <a:xfrm>
                <a:off x="3420131" y="4551218"/>
                <a:ext cx="550080" cy="390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p14:cNvContentPartPr/>
              <p14:nvPr/>
            </p14:nvContentPartPr>
            <p14:xfrm>
              <a:off x="9500891" y="4590458"/>
              <a:ext cx="510120" cy="293040"/>
            </p14:xfrm>
          </p:contentPart>
        </mc:Choice>
        <mc:Fallback>
          <p:pic>
            <p:nvPicPr>
              <p:cNvPr id="11" name="Ink 10"/>
              <p:cNvPicPr/>
              <p:nvPr/>
            </p:nvPicPr>
            <p:blipFill>
              <a:blip r:embed="rId7"/>
              <a:stretch>
                <a:fillRect/>
              </a:stretch>
            </p:blipFill>
            <p:spPr>
              <a:xfrm>
                <a:off x="9489011" y="4578578"/>
                <a:ext cx="533880" cy="316800"/>
              </a:xfrm>
              <a:prstGeom prst="rect">
                <a:avLst/>
              </a:prstGeom>
            </p:spPr>
          </p:pic>
        </mc:Fallback>
      </mc:AlternateContent>
      <p:sp>
        <p:nvSpPr>
          <p:cNvPr id="14" name="TextBox 13"/>
          <p:cNvSpPr txBox="1"/>
          <p:nvPr/>
        </p:nvSpPr>
        <p:spPr>
          <a:xfrm>
            <a:off x="432262" y="5619404"/>
            <a:ext cx="4044697" cy="369332"/>
          </a:xfrm>
          <a:prstGeom prst="rect">
            <a:avLst/>
          </a:prstGeom>
          <a:noFill/>
        </p:spPr>
        <p:txBody>
          <a:bodyPr wrap="none" rtlCol="0">
            <a:spAutoFit/>
          </a:bodyPr>
          <a:lstStyle/>
          <a:p>
            <a:r>
              <a:rPr lang="en-US" dirty="0" smtClean="0">
                <a:solidFill>
                  <a:schemeClr val="accent2"/>
                </a:solidFill>
                <a:latin typeface="Times New Roman" panose="02020603050405020304" pitchFamily="18" charset="0"/>
                <a:cs typeface="Times New Roman" panose="02020603050405020304" pitchFamily="18" charset="0"/>
              </a:rPr>
              <a:t>Lags the original on the right by two days</a:t>
            </a:r>
            <a:endParaRPr lang="en-US" dirty="0">
              <a:solidFill>
                <a:schemeClr val="accent2"/>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8">
            <p14:nvContentPartPr>
              <p14:cNvPr id="17" name="Ink 16"/>
              <p14:cNvContentPartPr/>
              <p14:nvPr/>
            </p14:nvContentPartPr>
            <p14:xfrm>
              <a:off x="3699131" y="4771538"/>
              <a:ext cx="34200" cy="923040"/>
            </p14:xfrm>
          </p:contentPart>
        </mc:Choice>
        <mc:Fallback>
          <p:pic>
            <p:nvPicPr>
              <p:cNvPr id="17" name="Ink 16"/>
              <p:cNvPicPr/>
              <p:nvPr/>
            </p:nvPicPr>
            <p:blipFill>
              <a:blip r:embed="rId9"/>
              <a:stretch>
                <a:fillRect/>
              </a:stretch>
            </p:blipFill>
            <p:spPr>
              <a:xfrm>
                <a:off x="3687251" y="4759658"/>
                <a:ext cx="57960" cy="946800"/>
              </a:xfrm>
              <a:prstGeom prst="rect">
                <a:avLst/>
              </a:prstGeom>
            </p:spPr>
          </p:pic>
        </mc:Fallback>
      </mc:AlternateContent>
      <p:sp>
        <p:nvSpPr>
          <p:cNvPr id="21" name="TextBox 20"/>
          <p:cNvSpPr txBox="1"/>
          <p:nvPr/>
        </p:nvSpPr>
        <p:spPr>
          <a:xfrm>
            <a:off x="9393382" y="6312263"/>
            <a:ext cx="2395207"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0"/>
              </a:rPr>
              <a:t>https://www.instagram.com/repbrianbabin/</a:t>
            </a:r>
            <a:endParaRPr lang="en-US" sz="10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85051" y="6189152"/>
            <a:ext cx="2369559"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https://www.instagram.com/babin.official/</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007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Is followed by verified followers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(more than one)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5694" y="1825625"/>
            <a:ext cx="5500612" cy="4351338"/>
          </a:xfrm>
        </p:spPr>
      </p:pic>
      <p:sp>
        <p:nvSpPr>
          <p:cNvPr id="5" name="TextBox 4"/>
          <p:cNvSpPr txBox="1"/>
          <p:nvPr/>
        </p:nvSpPr>
        <p:spPr>
          <a:xfrm>
            <a:off x="3345694" y="6458989"/>
            <a:ext cx="2916183" cy="246221"/>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3"/>
              </a:rPr>
              <a:t>https://www.instagram.com/repbrianbabin/followers/</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8314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Check for real name/username/account handle across other platforms </a:t>
            </a:r>
          </a:p>
          <a:p>
            <a:r>
              <a:rPr lang="en-US" dirty="0">
                <a:latin typeface="Times New Roman" panose="02020603050405020304" pitchFamily="18" charset="0"/>
                <a:cs typeface="Times New Roman" panose="02020603050405020304" pitchFamily="18" charset="0"/>
              </a:rPr>
              <a:t>Time and date of the posts</a:t>
            </a:r>
          </a:p>
          <a:p>
            <a:r>
              <a:rPr lang="en-US" dirty="0">
                <a:latin typeface="Times New Roman" panose="02020603050405020304" pitchFamily="18" charset="0"/>
                <a:cs typeface="Times New Roman" panose="02020603050405020304" pitchFamily="18" charset="0"/>
              </a:rPr>
              <a:t>Profile pictures and account banners are a give away</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Absence of extra data between the posts </a:t>
            </a:r>
          </a:p>
          <a:p>
            <a:r>
              <a:rPr lang="en-US" dirty="0">
                <a:latin typeface="Times New Roman" panose="02020603050405020304" pitchFamily="18" charset="0"/>
                <a:cs typeface="Times New Roman" panose="02020603050405020304" pitchFamily="18" charset="0"/>
              </a:rPr>
              <a:t>Being tagged or engaged with a verifiable platform users</a:t>
            </a:r>
          </a:p>
          <a:p>
            <a:r>
              <a:rPr lang="en-US" dirty="0">
                <a:latin typeface="Times New Roman" panose="02020603050405020304" pitchFamily="18" charset="0"/>
                <a:cs typeface="Times New Roman" panose="02020603050405020304" pitchFamily="18" charset="0"/>
              </a:rPr>
              <a:t>Consider various alternatives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39585"/>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2"/>
              </a:rPr>
              <a:t>https://web.archive.org/web/20171107045700/https:/twitter.com/USEmbassyRiyad</a:t>
            </a:r>
            <a:endParaRPr lang="en-US" sz="1000" dirty="0"/>
          </a:p>
          <a:p>
            <a:endParaRPr lang="en-US" sz="10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621" y="839585"/>
            <a:ext cx="11635049" cy="5511339"/>
          </a:xfrm>
        </p:spPr>
      </p:pic>
    </p:spTree>
    <p:extLst>
      <p:ext uri="{BB962C8B-B14F-4D97-AF65-F5344CB8AC3E}">
        <p14:creationId xmlns:p14="http://schemas.microsoft.com/office/powerpoint/2010/main" val="39723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Creation date of the account</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Posted types of media and media itself</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Are followers and commentators authentic</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a:t>
            </a:r>
            <a:r>
              <a:rPr lang="en-US" dirty="0" smtClean="0">
                <a:latin typeface="Times New Roman" panose="02020603050405020304" pitchFamily="18" charset="0"/>
                <a:cs typeface="Times New Roman" panose="02020603050405020304" pitchFamily="18" charset="0"/>
              </a:rPr>
              <a:t>JSON files (</a:t>
            </a:r>
            <a:r>
              <a:rPr lang="en-US" dirty="0">
                <a:latin typeface="Times New Roman" panose="02020603050405020304" pitchFamily="18" charset="0"/>
                <a:cs typeface="Times New Roman" panose="02020603050405020304" pitchFamily="18" charset="0"/>
              </a:rPr>
              <a:t>which can be used as a database to get the content) </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 &amp; 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with YouTube, Facebook, and Twitter platforms as their main target</a:t>
            </a:r>
          </a:p>
          <a:p>
            <a:r>
              <a:rPr lang="en-US" dirty="0">
                <a:latin typeface="Times New Roman" panose="02020603050405020304" pitchFamily="18" charset="0"/>
                <a:cs typeface="Times New Roman" panose="02020603050405020304" pitchFamily="18" charset="0"/>
              </a:rPr>
              <a:t>Initially posted about police brutality and racism to get more attention</a:t>
            </a:r>
          </a:p>
          <a:p>
            <a:r>
              <a:rPr lang="en-US" dirty="0">
                <a:latin typeface="Times New Roman" panose="02020603050405020304" pitchFamily="18" charset="0"/>
                <a:cs typeface="Times New Roman" panose="02020603050405020304" pitchFamily="18" charset="0"/>
              </a:rPr>
              <a:t>Started posting anti-Clinton content towards the beginning of 2016 elections that drew attention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xmlns="">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
        <p:nvSpPr>
          <p:cNvPr id="10" name="TextBox 9">
            <a:extLst>
              <a:ext uri="{FF2B5EF4-FFF2-40B4-BE49-F238E27FC236}">
                <a16:creationId xmlns:a16="http://schemas.microsoft.com/office/drawing/2014/main" id="{D5A43CE2-E9E4-402E-A2B2-94D07FEA2125}"/>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Figure:7</a:t>
            </a:r>
          </a:p>
        </p:txBody>
      </p:sp>
    </p:spTree>
    <p:extLst>
      <p:ext uri="{BB962C8B-B14F-4D97-AF65-F5344CB8AC3E}">
        <p14:creationId xmlns:p14="http://schemas.microsoft.com/office/powerpoint/2010/main" val="400097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
        <p:nvSpPr>
          <p:cNvPr id="7" name="TextBox 6">
            <a:extLst>
              <a:ext uri="{FF2B5EF4-FFF2-40B4-BE49-F238E27FC236}">
                <a16:creationId xmlns:a16="http://schemas.microsoft.com/office/drawing/2014/main" id="{EFAD85B6-1E0A-4D2C-AD2F-7BE5EA29C84C}"/>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Figure:8</a:t>
            </a:r>
          </a:p>
        </p:txBody>
      </p:sp>
    </p:spTree>
    <p:extLst>
      <p:ext uri="{BB962C8B-B14F-4D97-AF65-F5344CB8AC3E}">
        <p14:creationId xmlns:p14="http://schemas.microsoft.com/office/powerpoint/2010/main" val="1511952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Account creation time and date and post rate per day would give a basic idea of the account authenticity</a:t>
            </a:r>
          </a:p>
          <a:p>
            <a:r>
              <a:rPr lang="en-US" dirty="0">
                <a:latin typeface="Times New Roman" panose="02020603050405020304" pitchFamily="18" charset="0"/>
                <a:cs typeface="Times New Roman" panose="02020603050405020304" pitchFamily="18" charset="0"/>
              </a:rPr>
              <a:t>Search on platform’s policies on posts and ads </a:t>
            </a:r>
          </a:p>
          <a:p>
            <a:r>
              <a:rPr lang="en-US" dirty="0">
                <a:latin typeface="Times New Roman" panose="02020603050405020304" pitchFamily="18" charset="0"/>
                <a:cs typeface="Times New Roman" panose="02020603050405020304" pitchFamily="18" charset="0"/>
              </a:rPr>
              <a:t>Uniqueness of the shared content gives information about how authentic the account is</a:t>
            </a:r>
          </a:p>
        </p:txBody>
      </p:sp>
    </p:spTree>
    <p:extLst>
      <p:ext uri="{BB962C8B-B14F-4D97-AF65-F5344CB8AC3E}">
        <p14:creationId xmlns:p14="http://schemas.microsoft.com/office/powerpoint/2010/main" val="564928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Learning to read the metadata would help to discern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fake/disinformation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their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4840-D6AF-4F4F-B513-052C8B40E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Differentiating Content and Metadata</a:t>
            </a:r>
            <a:endParaRPr lang="en-US" dirty="0"/>
          </a:p>
        </p:txBody>
      </p:sp>
      <p:pic>
        <p:nvPicPr>
          <p:cNvPr id="4" name="Content Placeholder 3">
            <a:extLst>
              <a:ext uri="{FF2B5EF4-FFF2-40B4-BE49-F238E27FC236}">
                <a16:creationId xmlns:a16="http://schemas.microsoft.com/office/drawing/2014/main" id="{1026580F-4CBA-42AE-8E78-92F741C7D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7175"/>
            <a:ext cx="6627168" cy="3245296"/>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A73856C-95D3-42D1-BE89-FC8884417883}"/>
                  </a:ext>
                </a:extLst>
              </p14:cNvPr>
              <p14:cNvContentPartPr/>
              <p14:nvPr/>
            </p14:nvContentPartPr>
            <p14:xfrm>
              <a:off x="4987583" y="1763423"/>
              <a:ext cx="1060560" cy="387000"/>
            </p14:xfrm>
          </p:contentPart>
        </mc:Choice>
        <mc:Fallback xmlns="">
          <p:pic>
            <p:nvPicPr>
              <p:cNvPr id="5" name="Ink 4">
                <a:extLst>
                  <a:ext uri="{FF2B5EF4-FFF2-40B4-BE49-F238E27FC236}">
                    <a16:creationId xmlns:a16="http://schemas.microsoft.com/office/drawing/2014/main" id="{7A73856C-95D3-42D1-BE89-FC8884417883}"/>
                  </a:ext>
                </a:extLst>
              </p:cNvPr>
              <p:cNvPicPr/>
              <p:nvPr/>
            </p:nvPicPr>
            <p:blipFill>
              <a:blip r:embed="rId4"/>
              <a:stretch>
                <a:fillRect/>
              </a:stretch>
            </p:blipFill>
            <p:spPr>
              <a:xfrm>
                <a:off x="4969583" y="1745423"/>
                <a:ext cx="10962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FBB05E-2DFF-4BA1-960A-7331AE2E5CA2}"/>
                  </a:ext>
                </a:extLst>
              </p14:cNvPr>
              <p14:cNvContentPartPr/>
              <p14:nvPr/>
            </p14:nvContentPartPr>
            <p14:xfrm>
              <a:off x="5077929" y="4038868"/>
              <a:ext cx="647280" cy="27360"/>
            </p14:xfrm>
          </p:contentPart>
        </mc:Choice>
        <mc:Fallback xmlns="">
          <p:pic>
            <p:nvPicPr>
              <p:cNvPr id="7" name="Ink 6">
                <a:extLst>
                  <a:ext uri="{FF2B5EF4-FFF2-40B4-BE49-F238E27FC236}">
                    <a16:creationId xmlns:a16="http://schemas.microsoft.com/office/drawing/2014/main" id="{1AFBB05E-2DFF-4BA1-960A-7331AE2E5CA2}"/>
                  </a:ext>
                </a:extLst>
              </p:cNvPr>
              <p:cNvPicPr/>
              <p:nvPr/>
            </p:nvPicPr>
            <p:blipFill>
              <a:blip r:embed="rId6"/>
              <a:stretch>
                <a:fillRect/>
              </a:stretch>
            </p:blipFill>
            <p:spPr>
              <a:xfrm>
                <a:off x="5059929" y="4020868"/>
                <a:ext cx="682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26CC215-9A44-4E86-B73C-0B5098992D87}"/>
                  </a:ext>
                </a:extLst>
              </p14:cNvPr>
              <p14:cNvContentPartPr/>
              <p14:nvPr/>
            </p14:nvContentPartPr>
            <p14:xfrm>
              <a:off x="5450529" y="2599228"/>
              <a:ext cx="514080" cy="37440"/>
            </p14:xfrm>
          </p:contentPart>
        </mc:Choice>
        <mc:Fallback xmlns="">
          <p:pic>
            <p:nvPicPr>
              <p:cNvPr id="8" name="Ink 7">
                <a:extLst>
                  <a:ext uri="{FF2B5EF4-FFF2-40B4-BE49-F238E27FC236}">
                    <a16:creationId xmlns:a16="http://schemas.microsoft.com/office/drawing/2014/main" id="{B26CC215-9A44-4E86-B73C-0B5098992D87}"/>
                  </a:ext>
                </a:extLst>
              </p:cNvPr>
              <p:cNvPicPr/>
              <p:nvPr/>
            </p:nvPicPr>
            <p:blipFill>
              <a:blip r:embed="rId8"/>
              <a:stretch>
                <a:fillRect/>
              </a:stretch>
            </p:blipFill>
            <p:spPr>
              <a:xfrm>
                <a:off x="5432889" y="2581228"/>
                <a:ext cx="5497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7D8C17B-4C45-4E9E-8FF0-3180608643FC}"/>
                  </a:ext>
                </a:extLst>
              </p14:cNvPr>
              <p14:cNvContentPartPr/>
              <p14:nvPr/>
            </p14:nvContentPartPr>
            <p14:xfrm>
              <a:off x="4989729" y="4358908"/>
              <a:ext cx="558720" cy="28440"/>
            </p14:xfrm>
          </p:contentPart>
        </mc:Choice>
        <mc:Fallback xmlns="">
          <p:pic>
            <p:nvPicPr>
              <p:cNvPr id="9" name="Ink 8">
                <a:extLst>
                  <a:ext uri="{FF2B5EF4-FFF2-40B4-BE49-F238E27FC236}">
                    <a16:creationId xmlns:a16="http://schemas.microsoft.com/office/drawing/2014/main" id="{C7D8C17B-4C45-4E9E-8FF0-3180608643FC}"/>
                  </a:ext>
                </a:extLst>
              </p:cNvPr>
              <p:cNvPicPr/>
              <p:nvPr/>
            </p:nvPicPr>
            <p:blipFill>
              <a:blip r:embed="rId10"/>
              <a:stretch>
                <a:fillRect/>
              </a:stretch>
            </p:blipFill>
            <p:spPr>
              <a:xfrm>
                <a:off x="4972089" y="4340908"/>
                <a:ext cx="594360" cy="64080"/>
              </a:xfrm>
              <a:prstGeom prst="rect">
                <a:avLst/>
              </a:prstGeom>
            </p:spPr>
          </p:pic>
        </mc:Fallback>
      </mc:AlternateContent>
      <p:sp>
        <p:nvSpPr>
          <p:cNvPr id="11" name="TextBox 10">
            <a:extLst>
              <a:ext uri="{FF2B5EF4-FFF2-40B4-BE49-F238E27FC236}">
                <a16:creationId xmlns:a16="http://schemas.microsoft.com/office/drawing/2014/main" id="{2F5FA99A-6ED9-4E24-A909-1299432BAE42}"/>
              </a:ext>
            </a:extLst>
          </p:cNvPr>
          <p:cNvSpPr txBox="1"/>
          <p:nvPr/>
        </p:nvSpPr>
        <p:spPr>
          <a:xfrm>
            <a:off x="7975921" y="1868084"/>
            <a:ext cx="3280964"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location_id</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profile_views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created_time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a:t>
            </a:r>
          </a:p>
          <a:p>
            <a:endParaRPr lang="en-US" dirty="0"/>
          </a:p>
        </p:txBody>
      </p:sp>
      <p:sp>
        <p:nvSpPr>
          <p:cNvPr id="12" name="TextBox 11">
            <a:extLst>
              <a:ext uri="{FF2B5EF4-FFF2-40B4-BE49-F238E27FC236}">
                <a16:creationId xmlns:a16="http://schemas.microsoft.com/office/drawing/2014/main" id="{8AF23075-7DCB-4AAE-AC4D-931170FD4B59}"/>
              </a:ext>
            </a:extLst>
          </p:cNvPr>
          <p:cNvSpPr txBox="1"/>
          <p:nvPr/>
        </p:nvSpPr>
        <p:spPr>
          <a:xfrm>
            <a:off x="774211" y="5404807"/>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5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Useful in different places in different ways</a:t>
            </a:r>
          </a:p>
          <a:p>
            <a:r>
              <a:rPr lang="en-US" dirty="0">
                <a:latin typeface="Times New Roman" panose="02020603050405020304" pitchFamily="18" charset="0"/>
                <a:cs typeface="Times New Roman" panose="02020603050405020304" pitchFamily="18" charset="0"/>
              </a:rPr>
              <a:t>In case of retrieving information from databases, traversal through network and accessing almost every account on every platform, metadata is required</a:t>
            </a:r>
          </a:p>
          <a:p>
            <a:r>
              <a:rPr lang="en-US" dirty="0">
                <a:latin typeface="Times New Roman" panose="02020603050405020304" pitchFamily="18" charset="0"/>
                <a:cs typeface="Times New Roman" panose="02020603050405020304" pitchFamily="18" charset="0"/>
              </a:rPr>
              <a:t>Plays a major role in providing user experience</a:t>
            </a:r>
          </a:p>
          <a:p>
            <a:r>
              <a:rPr lang="en-US" dirty="0">
                <a:latin typeface="Times New Roman" panose="02020603050405020304" pitchFamily="18" charset="0"/>
                <a:cs typeface="Times New Roman" panose="02020603050405020304" pitchFamily="18" charset="0"/>
              </a:rPr>
              <a:t>Can be used to find/retrieve an event/post in a timeline (date, time and user id/profile handle)</a:t>
            </a:r>
          </a:p>
          <a:p>
            <a:r>
              <a:rPr lang="en-US" dirty="0">
                <a:latin typeface="Times New Roman" panose="02020603050405020304" pitchFamily="18" charset="0"/>
                <a:cs typeface="Times New Roman" panose="02020603050405020304" pitchFamily="18" charset="0"/>
              </a:rPr>
              <a:t>Gives a new perspective to look at as new ways are required</a:t>
            </a:r>
          </a:p>
        </p:txBody>
      </p:sp>
    </p:spTree>
    <p:extLst>
      <p:ext uri="{BB962C8B-B14F-4D97-AF65-F5344CB8AC3E}">
        <p14:creationId xmlns:p14="http://schemas.microsoft.com/office/powerpoint/2010/main" val="14222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Using metadata to validate or dispute media data would help in understanding data manipulation and data manipulators</a:t>
            </a:r>
          </a:p>
          <a:p>
            <a:r>
              <a:rPr lang="en-US" dirty="0">
                <a:latin typeface="Times New Roman" panose="02020603050405020304" pitchFamily="18" charset="0"/>
                <a:cs typeface="Times New Roman" panose="02020603050405020304" pitchFamily="18" charset="0"/>
              </a:rPr>
              <a:t>This would help the platforms in their challenge against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Metadata is defined in different ways</a:t>
            </a:r>
          </a:p>
          <a:p>
            <a:r>
              <a:rPr lang="en-US" dirty="0">
                <a:latin typeface="Times New Roman" panose="02020603050405020304" pitchFamily="18" charset="0"/>
                <a:cs typeface="Times New Roman" panose="02020603050405020304" pitchFamily="18" charset="0"/>
              </a:rPr>
              <a:t>Distinction is usually based on collection, creation and use</a:t>
            </a:r>
          </a:p>
          <a:p>
            <a:r>
              <a:rPr lang="en-US" dirty="0">
                <a:latin typeface="Times New Roman" panose="02020603050405020304" pitchFamily="18" charset="0"/>
                <a:cs typeface="Times New Roman" panose="02020603050405020304" pitchFamily="18" charset="0"/>
              </a:rPr>
              <a:t>Context based distinction of metadata cannot always be used as it changes over time</a:t>
            </a:r>
          </a:p>
          <a:p>
            <a:r>
              <a:rPr lang="en-US" dirty="0">
                <a:latin typeface="Times New Roman" panose="02020603050405020304" pitchFamily="18" charset="0"/>
                <a:cs typeface="Times New Roman" panose="02020603050405020304" pitchFamily="18" charset="0"/>
              </a:rPr>
              <a:t>It also varies from user to user and their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necessary skills required for the manipulation of data over to platform using its metadata that can produce disinformation  </a:t>
            </a:r>
          </a:p>
          <a:p>
            <a:r>
              <a:rPr lang="en-US" dirty="0">
                <a:latin typeface="Times New Roman" panose="02020603050405020304" pitchFamily="18" charset="0"/>
                <a:cs typeface="Times New Roman" panose="02020603050405020304" pitchFamily="18" charset="0"/>
              </a:rPr>
              <a:t>A group of skills which can create, reply or proliferate data in any platform irrespective of interest</a:t>
            </a:r>
          </a:p>
        </p:txBody>
      </p:sp>
    </p:spTree>
    <p:extLst>
      <p:ext uri="{BB962C8B-B14F-4D97-AF65-F5344CB8AC3E}">
        <p14:creationId xmlns:p14="http://schemas.microsoft.com/office/powerpoint/2010/main" val="3884942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1050</Words>
  <Application>Microsoft Office PowerPoint</Application>
  <PresentationFormat>Widescreen</PresentationFormat>
  <Paragraphs>127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  Data Craft: The Manipulation of Social Media Metadata  by  Acker, A.</vt:lpstr>
      <vt:lpstr>Manipulation of Data</vt:lpstr>
      <vt:lpstr>Problem being faced</vt:lpstr>
      <vt:lpstr>Differentiating 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Fake account lags the original by 2 days</vt:lpstr>
      <vt:lpstr>Is followed by verified followers  (more than one)</vt:lpstr>
      <vt:lpstr>Pointers – Is the account legitimate? </vt:lpstr>
      <vt:lpstr>Creating Imposter Accounts: Claiming Deleted Screen Names</vt:lpstr>
      <vt:lpstr>Littman’s Experiment</vt:lpstr>
      <vt:lpstr>Pointers – Real or an imposter?</vt:lpstr>
      <vt:lpstr>Facebook Internet Research Agency Ads</vt:lpstr>
      <vt:lpstr>Williams &amp; Kalvin account</vt:lpstr>
      <vt:lpstr>AD #789</vt:lpstr>
      <vt:lpstr>AD #789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naga pabbisetty</cp:lastModifiedBy>
  <cp:revision>95</cp:revision>
  <dcterms:created xsi:type="dcterms:W3CDTF">2019-04-17T02:37:35Z</dcterms:created>
  <dcterms:modified xsi:type="dcterms:W3CDTF">2019-05-09T04:12:17Z</dcterms:modified>
</cp:coreProperties>
</file>